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D5E4D95-7A03-4400-954A-B5C75BC4CF64}" type="datetimeFigureOut">
              <a:rPr lang="he-IL" smtClean="0"/>
              <a:t>כ"ז/כסלו/תשפ"ב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11079C0-3610-4124-930F-BE52A47BC07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39721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079C0-3610-4124-930F-BE52A47BC07A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39300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9E6B-BC36-4C05-ADEB-AC4B3235A1DB}" type="datetime1">
              <a:rPr lang="en-US" smtClean="0"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B8BD-735E-47CC-9CED-3ABF7BFF1615}" type="datetime1">
              <a:rPr lang="en-US" smtClean="0"/>
              <a:t>12/1/2021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FDD65-59A6-49D6-B28C-8FA4892046A8}" type="datetime1">
              <a:rPr lang="en-US" smtClean="0"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D7DB4-AA5E-4C7D-A36D-CC36B8E6F341}" type="datetime1">
              <a:rPr lang="en-US" smtClean="0"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0D557-423A-4352-8267-B563277A3231}" type="datetime1">
              <a:rPr lang="en-US" smtClean="0"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עמוד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44539-8EA1-4B74-80A4-2A5705EE8588}" type="datetime1">
              <a:rPr lang="en-US" smtClean="0"/>
              <a:t>12/1/2021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עמודת 3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0A81-2589-485D-9C97-1D8CD55ED032}" type="datetime1">
              <a:rPr lang="en-US" smtClean="0"/>
              <a:t>12/1/2021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12352-9F4C-47AD-BA97-F3C9A94A1765}" type="datetime1">
              <a:rPr lang="en-US" smtClean="0"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39BDE-AE8D-4900-A730-2B135DA7DB8C}" type="datetime1">
              <a:rPr lang="en-US" smtClean="0"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5F1A4-9E6B-4D78-B873-42E00392CCAC}" type="datetime1">
              <a:rPr lang="en-US" smtClean="0"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6C25A-FC1C-4736-B5D2-9F57054D6A52}" type="datetime1">
              <a:rPr lang="en-US" smtClean="0"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2B07D-311F-4283-BD2C-5A8EBF5E4988}" type="datetime1">
              <a:rPr lang="en-US" smtClean="0"/>
              <a:t>12/1/2021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E85AE-FB19-4BB2-B5A8-E1D4A8DFFDFB}" type="datetime1">
              <a:rPr lang="en-US" smtClean="0"/>
              <a:t>12/1/2021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808E-56B3-4A49-919A-6C5FD6C8DFF3}" type="datetime1">
              <a:rPr lang="en-US" smtClean="0"/>
              <a:t>12/1/2021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E15DC-3C43-4C0C-A9D1-090FBE84CF83}" type="datetime1">
              <a:rPr lang="en-US" smtClean="0"/>
              <a:t>12/1/2021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E9E8F-77C9-4F47-A71E-6F9E5C7A2729}" type="datetime1">
              <a:rPr lang="en-US" smtClean="0"/>
              <a:t>12/1/2021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0E25-B955-4CC9-AC2D-B7635658DAD8}" type="datetime1">
              <a:rPr lang="en-US" smtClean="0"/>
              <a:t>12/1/2021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7A5C031-8C65-4821-9261-8EB479ED3BD7}" type="datetime1">
              <a:rPr lang="en-US" smtClean="0"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1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קהילת אנוסי </a:t>
            </a:r>
            <a:r>
              <a:rPr lang="he-IL" dirty="0" smtClean="0"/>
              <a:t>משהד – </a:t>
            </a:r>
            <a:br>
              <a:rPr lang="he-IL" dirty="0" smtClean="0"/>
            </a:br>
            <a:r>
              <a:rPr lang="he-IL" sz="4800" dirty="0" smtClean="0"/>
              <a:t>מבט אישי </a:t>
            </a:r>
            <a:endParaRPr lang="he-IL" sz="4800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 smtClean="0"/>
              <a:t>שלמה קשי 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63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382177" y="545432"/>
            <a:ext cx="7820601" cy="874293"/>
          </a:xfrm>
        </p:spPr>
        <p:txBody>
          <a:bodyPr/>
          <a:lstStyle/>
          <a:p>
            <a:r>
              <a:rPr lang="he-IL" dirty="0" smtClean="0"/>
              <a:t>הרקע להגעת יהודים לעיר משהד </a:t>
            </a:r>
            <a:r>
              <a:rPr lang="he-IL" dirty="0" err="1" smtClean="0"/>
              <a:t>ולאניסות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e-IL" dirty="0" smtClean="0">
                <a:solidFill>
                  <a:srgbClr val="FF0000"/>
                </a:solidFill>
              </a:rPr>
              <a:t>מה ליהודים באחת משתי הערים הקדושות באיראן ?</a:t>
            </a:r>
          </a:p>
          <a:p>
            <a:r>
              <a:rPr lang="he-IL" dirty="0" smtClean="0">
                <a:solidFill>
                  <a:srgbClr val="FFC000"/>
                </a:solidFill>
              </a:rPr>
              <a:t>נאדר שאה, מלך רב כיבושים ואוצרות, בעיקר מ-הודו (1740), הוא חריג ברצף מלכים שיעים בשל מוצאו הסוני !!! הוא חושש משמירה שיעית על אוצרותיו, וסומך רק על יהודים (1746). העיר משהד, הקדושה בעיקר בשל קבר </a:t>
            </a:r>
            <a:r>
              <a:rPr lang="he-IL" dirty="0" err="1" smtClean="0">
                <a:solidFill>
                  <a:srgbClr val="FFC000"/>
                </a:solidFill>
              </a:rPr>
              <a:t>האמאם</a:t>
            </a:r>
            <a:r>
              <a:rPr lang="he-IL" dirty="0" smtClean="0">
                <a:solidFill>
                  <a:srgbClr val="FFC000"/>
                </a:solidFill>
              </a:rPr>
              <a:t> עלי-</a:t>
            </a:r>
            <a:r>
              <a:rPr lang="he-IL" dirty="0" err="1" smtClean="0">
                <a:solidFill>
                  <a:srgbClr val="FFC000"/>
                </a:solidFill>
              </a:rPr>
              <a:t>ריצ'א</a:t>
            </a:r>
            <a:r>
              <a:rPr lang="he-IL" dirty="0" smtClean="0">
                <a:solidFill>
                  <a:srgbClr val="FFC000"/>
                </a:solidFill>
              </a:rPr>
              <a:t>, נקבעת בתקופתו כבירת הממלכה.</a:t>
            </a:r>
          </a:p>
          <a:p>
            <a:r>
              <a:rPr lang="he-IL" dirty="0" smtClean="0">
                <a:solidFill>
                  <a:srgbClr val="FF0000"/>
                </a:solidFill>
              </a:rPr>
              <a:t>מהיכן נלקחו היהודים, כמה ומתי ?</a:t>
            </a:r>
          </a:p>
          <a:p>
            <a:r>
              <a:rPr lang="he-IL" dirty="0" smtClean="0">
                <a:solidFill>
                  <a:srgbClr val="FFC000"/>
                </a:solidFill>
              </a:rPr>
              <a:t>יהודי איראן הם צאצאי גלויות אשור(722-), ו-בבל (586-)</a:t>
            </a:r>
          </a:p>
          <a:p>
            <a:r>
              <a:rPr lang="he-IL" dirty="0" smtClean="0">
                <a:solidFill>
                  <a:srgbClr val="FFC000"/>
                </a:solidFill>
              </a:rPr>
              <a:t>היהודים הגיעו ל-משהד בעיקר </a:t>
            </a:r>
            <a:r>
              <a:rPr lang="he-IL" dirty="0" err="1" smtClean="0">
                <a:solidFill>
                  <a:srgbClr val="FFC000"/>
                </a:solidFill>
              </a:rPr>
              <a:t>מקזווין</a:t>
            </a:r>
            <a:r>
              <a:rPr lang="he-IL" dirty="0" smtClean="0">
                <a:solidFill>
                  <a:srgbClr val="FFC000"/>
                </a:solidFill>
              </a:rPr>
              <a:t> </a:t>
            </a:r>
            <a:r>
              <a:rPr lang="he-IL" dirty="0" err="1" smtClean="0">
                <a:solidFill>
                  <a:srgbClr val="FFC000"/>
                </a:solidFill>
              </a:rPr>
              <a:t>ומ</a:t>
            </a:r>
            <a:r>
              <a:rPr lang="he-IL" dirty="0" smtClean="0">
                <a:solidFill>
                  <a:srgbClr val="FFC000"/>
                </a:solidFill>
              </a:rPr>
              <a:t>-קשן (=</a:t>
            </a:r>
            <a:r>
              <a:rPr lang="he-IL" dirty="0" err="1" smtClean="0">
                <a:solidFill>
                  <a:srgbClr val="FFC000"/>
                </a:solidFill>
              </a:rPr>
              <a:t>כאשאן</a:t>
            </a:r>
            <a:r>
              <a:rPr lang="he-IL" dirty="0" smtClean="0">
                <a:solidFill>
                  <a:srgbClr val="FFC000"/>
                </a:solidFill>
              </a:rPr>
              <a:t>). מקובל להעריך: כ-40 משפחות של נבחרים (אנשי מסחר, צבא וכו') המוכרים כישרים ואמינים. המעבר החל ב-1747  ונמשך זמן רב בשל מרחק משהד ממרכז איראן (800 ק"מ מ-טהראן, 900 ק"מ מ-</a:t>
            </a:r>
            <a:r>
              <a:rPr lang="he-IL" dirty="0" err="1" smtClean="0">
                <a:solidFill>
                  <a:srgbClr val="FFC000"/>
                </a:solidFill>
              </a:rPr>
              <a:t>קזווין</a:t>
            </a:r>
            <a:r>
              <a:rPr lang="he-IL" dirty="0" smtClean="0">
                <a:solidFill>
                  <a:srgbClr val="FFC000"/>
                </a:solidFill>
              </a:rPr>
              <a:t>) ! </a:t>
            </a:r>
          </a:p>
          <a:p>
            <a:r>
              <a:rPr lang="he-IL" dirty="0" smtClean="0">
                <a:solidFill>
                  <a:srgbClr val="FFC000"/>
                </a:solidFill>
              </a:rPr>
              <a:t>המלך הסוני נרצח (1747)  ומאז החל </a:t>
            </a:r>
            <a:r>
              <a:rPr lang="he-IL" dirty="0" smtClean="0">
                <a:solidFill>
                  <a:srgbClr val="FFC000"/>
                </a:solidFill>
              </a:rPr>
              <a:t>להידרדר </a:t>
            </a:r>
            <a:r>
              <a:rPr lang="he-IL" dirty="0" smtClean="0">
                <a:solidFill>
                  <a:srgbClr val="FFC000"/>
                </a:solidFill>
              </a:rPr>
              <a:t>מצב היהודים, שחיו בגטו מחוץ לחומות העיר.</a:t>
            </a:r>
          </a:p>
          <a:p>
            <a:r>
              <a:rPr lang="he-IL" dirty="0">
                <a:solidFill>
                  <a:srgbClr val="FFC000"/>
                </a:solidFill>
              </a:rPr>
              <a:t>כמעט 100 שנים חלפו כך עד 1839 : עלילת דם נגד היהודים בערב פסח: המון קנאי התרכז במסגד ומשם הצית בתי היהודים, ורצח 36 איש, מכלל 100 משפחות, כ-400 איש. </a:t>
            </a:r>
          </a:p>
          <a:p>
            <a:endParaRPr lang="he-IL" dirty="0" smtClean="0">
              <a:solidFill>
                <a:srgbClr val="FFC000"/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15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877496" y="401053"/>
            <a:ext cx="6330671" cy="938463"/>
          </a:xfrm>
        </p:spPr>
        <p:txBody>
          <a:bodyPr/>
          <a:lstStyle/>
          <a:p>
            <a:r>
              <a:rPr lang="he-IL" dirty="0" smtClean="0">
                <a:solidFill>
                  <a:srgbClr val="FF0000"/>
                </a:solidFill>
              </a:rPr>
              <a:t>החיים ב-משהד כמוסלמים לכאורה 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>
                <a:solidFill>
                  <a:srgbClr val="FFC000"/>
                </a:solidFill>
              </a:rPr>
              <a:t>ההתנכלויות ליהודים נמשכו לכל אורך השנים, ובמיוחד בשלהי המאה ה-19. </a:t>
            </a:r>
          </a:p>
          <a:p>
            <a:r>
              <a:rPr lang="he-IL" dirty="0" smtClean="0">
                <a:solidFill>
                  <a:srgbClr val="FFC000"/>
                </a:solidFill>
              </a:rPr>
              <a:t>היהודים נדרשו </a:t>
            </a:r>
            <a:r>
              <a:rPr lang="he-IL" dirty="0" smtClean="0">
                <a:solidFill>
                  <a:srgbClr val="FFC000"/>
                </a:solidFill>
              </a:rPr>
              <a:t>להתאסלם </a:t>
            </a:r>
            <a:r>
              <a:rPr lang="he-IL" dirty="0" smtClean="0">
                <a:solidFill>
                  <a:srgbClr val="FFC000"/>
                </a:solidFill>
              </a:rPr>
              <a:t>או לעזוב את משהד: חלק קטן התאסלם, חלק אחר יצא מ-משהד (לאפגניסטאן, </a:t>
            </a:r>
            <a:r>
              <a:rPr lang="he-IL" dirty="0" err="1" smtClean="0">
                <a:solidFill>
                  <a:srgbClr val="FFC000"/>
                </a:solidFill>
              </a:rPr>
              <a:t>הראט</a:t>
            </a:r>
            <a:r>
              <a:rPr lang="he-IL" dirty="0" smtClean="0">
                <a:solidFill>
                  <a:srgbClr val="FFC000"/>
                </a:solidFill>
              </a:rPr>
              <a:t>), והרוב </a:t>
            </a:r>
            <a:r>
              <a:rPr lang="he-IL" u="sng" dirty="0" smtClean="0">
                <a:solidFill>
                  <a:srgbClr val="FFC000"/>
                </a:solidFill>
              </a:rPr>
              <a:t>התאסלם לכאורה </a:t>
            </a:r>
            <a:r>
              <a:rPr lang="he-IL" dirty="0" smtClean="0">
                <a:solidFill>
                  <a:srgbClr val="FFC000"/>
                </a:solidFill>
              </a:rPr>
              <a:t>וכונה "</a:t>
            </a:r>
            <a:r>
              <a:rPr lang="he-IL" dirty="0" err="1" smtClean="0">
                <a:solidFill>
                  <a:srgbClr val="FFC000"/>
                </a:solidFill>
              </a:rPr>
              <a:t>ג'דיד</a:t>
            </a:r>
            <a:r>
              <a:rPr lang="he-IL" dirty="0" smtClean="0">
                <a:solidFill>
                  <a:srgbClr val="FFC000"/>
                </a:solidFill>
              </a:rPr>
              <a:t> </a:t>
            </a:r>
            <a:r>
              <a:rPr lang="he-IL" dirty="0" err="1" smtClean="0">
                <a:solidFill>
                  <a:srgbClr val="FFC000"/>
                </a:solidFill>
              </a:rPr>
              <a:t>אלאסלאם</a:t>
            </a:r>
            <a:r>
              <a:rPr lang="he-IL" dirty="0" smtClean="0">
                <a:solidFill>
                  <a:srgbClr val="FFC000"/>
                </a:solidFill>
              </a:rPr>
              <a:t>".</a:t>
            </a:r>
          </a:p>
          <a:p>
            <a:r>
              <a:rPr lang="he-IL" dirty="0" smtClean="0">
                <a:solidFill>
                  <a:srgbClr val="FFC000"/>
                </a:solidFill>
              </a:rPr>
              <a:t>בעיני תושבי העיר הם נתפסו כמוסלמים חדשים, שונים וכנראה "חשודים". </a:t>
            </a:r>
          </a:p>
          <a:p>
            <a:r>
              <a:rPr lang="he-IL" dirty="0" smtClean="0">
                <a:solidFill>
                  <a:srgbClr val="FFC000"/>
                </a:solidFill>
              </a:rPr>
              <a:t>היהודים התפללו במסגד, ובסתר בבית הכנסת. בלט הרב הראשי: הרב מרדכי </a:t>
            </a:r>
            <a:r>
              <a:rPr lang="he-IL" dirty="0" err="1" smtClean="0">
                <a:solidFill>
                  <a:srgbClr val="FFC000"/>
                </a:solidFill>
              </a:rPr>
              <a:t>אקלר</a:t>
            </a:r>
            <a:r>
              <a:rPr lang="he-IL" dirty="0" smtClean="0">
                <a:solidFill>
                  <a:srgbClr val="FFC000"/>
                </a:solidFill>
              </a:rPr>
              <a:t>. </a:t>
            </a:r>
          </a:p>
          <a:p>
            <a:r>
              <a:rPr lang="he-IL" dirty="0" smtClean="0">
                <a:solidFill>
                  <a:srgbClr val="FFC000"/>
                </a:solidFill>
              </a:rPr>
              <a:t>ילדי היהודים למדו – תוך התנכלויות - בבתי ספר מוסלמים, אך גם במעין "חדר" עם רבנים. </a:t>
            </a:r>
          </a:p>
          <a:p>
            <a:r>
              <a:rPr lang="he-IL" dirty="0" smtClean="0">
                <a:solidFill>
                  <a:srgbClr val="FFC000"/>
                </a:solidFill>
              </a:rPr>
              <a:t>הבשר שנרכש נזרק/ניתן לעניים או בעלי חיים, ואכלו רק משחיטה כשרה וסודית.  </a:t>
            </a:r>
          </a:p>
          <a:p>
            <a:r>
              <a:rPr lang="he-IL" dirty="0" smtClean="0">
                <a:solidFill>
                  <a:srgbClr val="FFC000"/>
                </a:solidFill>
              </a:rPr>
              <a:t>לכל גבר בקהילה היו שני שמות : מוסלמי גלוי ויהודי בסתר. הגברים עברו ברית מילה.</a:t>
            </a:r>
          </a:p>
          <a:p>
            <a:r>
              <a:rPr lang="he-IL" dirty="0" smtClean="0">
                <a:solidFill>
                  <a:srgbClr val="FFC000"/>
                </a:solidFill>
              </a:rPr>
              <a:t>ילדי היהודים </a:t>
            </a:r>
            <a:r>
              <a:rPr lang="he-IL" dirty="0" err="1" smtClean="0">
                <a:solidFill>
                  <a:srgbClr val="FFC000"/>
                </a:solidFill>
              </a:rPr>
              <a:t>אורסו</a:t>
            </a:r>
            <a:r>
              <a:rPr lang="he-IL" dirty="0" smtClean="0">
                <a:solidFill>
                  <a:srgbClr val="FFC000"/>
                </a:solidFill>
              </a:rPr>
              <a:t> בגיל 3 בערך, על מנת למנוע נישואים עם מוסלמים בעתיד. </a:t>
            </a:r>
          </a:p>
          <a:p>
            <a:r>
              <a:rPr lang="he-IL" dirty="0" smtClean="0">
                <a:solidFill>
                  <a:srgbClr val="FFC000"/>
                </a:solidFill>
              </a:rPr>
              <a:t>חנויות נפתחו ב-שבת, אך השתדלו להימנע ממכירה. היהודים עסקו בעיקר במסחר ומיעט בחקלאות.</a:t>
            </a:r>
            <a:endParaRPr lang="he-IL" dirty="0">
              <a:solidFill>
                <a:srgbClr val="FFC000"/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87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663560" y="449179"/>
            <a:ext cx="4130843" cy="938463"/>
          </a:xfrm>
        </p:spPr>
        <p:txBody>
          <a:bodyPr/>
          <a:lstStyle/>
          <a:p>
            <a:r>
              <a:rPr lang="he-IL" dirty="0" smtClean="0">
                <a:solidFill>
                  <a:srgbClr val="FF0000"/>
                </a:solidFill>
              </a:rPr>
              <a:t>חזרה לחיים תקינים 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143417" y="1290918"/>
            <a:ext cx="8946541" cy="4195481"/>
          </a:xfrm>
        </p:spPr>
        <p:txBody>
          <a:bodyPr>
            <a:normAutofit fontScale="92500" lnSpcReduction="20000"/>
          </a:bodyPr>
          <a:lstStyle/>
          <a:p>
            <a:r>
              <a:rPr lang="he-IL" dirty="0" smtClean="0">
                <a:solidFill>
                  <a:srgbClr val="FFC000"/>
                </a:solidFill>
              </a:rPr>
              <a:t>חלק מהיהודים עלו לישראל כבר בשלהי המאה ה-19, כעולים לרגל ל- מכה שבסעודיה, ומשם המשיכו לישראל ולא חזרו לאיראן. </a:t>
            </a:r>
            <a:r>
              <a:rPr lang="he-IL" dirty="0" smtClean="0">
                <a:solidFill>
                  <a:srgbClr val="FFC000"/>
                </a:solidFill>
              </a:rPr>
              <a:t>העלייה </a:t>
            </a:r>
            <a:r>
              <a:rPr lang="he-IL" dirty="0" smtClean="0">
                <a:solidFill>
                  <a:srgbClr val="FFC000"/>
                </a:solidFill>
              </a:rPr>
              <a:t>גברה בראשית המאה ה-20 (</a:t>
            </a:r>
            <a:r>
              <a:rPr lang="he-IL" dirty="0" err="1" smtClean="0">
                <a:solidFill>
                  <a:srgbClr val="FFC000"/>
                </a:solidFill>
              </a:rPr>
              <a:t>חג'י</a:t>
            </a:r>
            <a:r>
              <a:rPr lang="he-IL" dirty="0" smtClean="0">
                <a:solidFill>
                  <a:srgbClr val="FFC000"/>
                </a:solidFill>
              </a:rPr>
              <a:t> יחזקאל, </a:t>
            </a:r>
            <a:r>
              <a:rPr lang="he-IL" dirty="0" err="1" smtClean="0">
                <a:solidFill>
                  <a:srgbClr val="FFC000"/>
                </a:solidFill>
              </a:rPr>
              <a:t>לאג</a:t>
            </a:r>
            <a:r>
              <a:rPr lang="he-IL" dirty="0" smtClean="0">
                <a:solidFill>
                  <a:srgbClr val="FFC000"/>
                </a:solidFill>
              </a:rPr>
              <a:t>' אדוניהו הכהן). חלק אחר ברח </a:t>
            </a:r>
            <a:r>
              <a:rPr lang="he-IL" dirty="0" smtClean="0">
                <a:solidFill>
                  <a:srgbClr val="FFC000"/>
                </a:solidFill>
              </a:rPr>
              <a:t>זמנית לרוסיה </a:t>
            </a:r>
            <a:r>
              <a:rPr lang="he-IL" dirty="0" err="1" smtClean="0">
                <a:solidFill>
                  <a:srgbClr val="FFC000"/>
                </a:solidFill>
              </a:rPr>
              <a:t>וטורקמניסטאן</a:t>
            </a:r>
            <a:r>
              <a:rPr lang="he-IL" dirty="0" smtClean="0">
                <a:solidFill>
                  <a:srgbClr val="FFC000"/>
                </a:solidFill>
              </a:rPr>
              <a:t>, עד 1917, המהפכה ברוסיה.</a:t>
            </a:r>
          </a:p>
          <a:p>
            <a:r>
              <a:rPr lang="he-IL" dirty="0">
                <a:solidFill>
                  <a:srgbClr val="FFC000"/>
                </a:solidFill>
              </a:rPr>
              <a:t>השינוי המשמעותי החל </a:t>
            </a:r>
            <a:r>
              <a:rPr lang="he-IL" dirty="0" smtClean="0">
                <a:solidFill>
                  <a:srgbClr val="FFC000"/>
                </a:solidFill>
              </a:rPr>
              <a:t>בשנות </a:t>
            </a:r>
            <a:r>
              <a:rPr lang="he-IL" dirty="0">
                <a:solidFill>
                  <a:srgbClr val="FFC000"/>
                </a:solidFill>
              </a:rPr>
              <a:t>ה-30 של המאה העשרים, עם עליית ה- שאה </a:t>
            </a:r>
            <a:r>
              <a:rPr lang="he-IL" dirty="0" smtClean="0">
                <a:solidFill>
                  <a:srgbClr val="FFC000"/>
                </a:solidFill>
              </a:rPr>
              <a:t>הראשון,</a:t>
            </a:r>
          </a:p>
          <a:p>
            <a:pPr marL="0" indent="0">
              <a:buNone/>
            </a:pPr>
            <a:r>
              <a:rPr lang="he-IL" dirty="0">
                <a:solidFill>
                  <a:srgbClr val="FFC000"/>
                </a:solidFill>
              </a:rPr>
              <a:t> </a:t>
            </a:r>
            <a:r>
              <a:rPr lang="he-IL" dirty="0" smtClean="0">
                <a:solidFill>
                  <a:srgbClr val="FFC000"/>
                </a:solidFill>
              </a:rPr>
              <a:t>    ב- 1925. הוא קובע חופש פולחן דתי, והיהודים מתחילים לחזור לחיות כיהודים.</a:t>
            </a:r>
            <a:endParaRPr lang="he-IL" dirty="0">
              <a:solidFill>
                <a:srgbClr val="FFC000"/>
              </a:solidFill>
            </a:endParaRPr>
          </a:p>
          <a:p>
            <a:r>
              <a:rPr lang="he-IL" dirty="0">
                <a:solidFill>
                  <a:srgbClr val="FFC000"/>
                </a:solidFill>
              </a:rPr>
              <a:t>היהודים החלו לעזוב את משהד: מי לישראל, מי </a:t>
            </a:r>
            <a:r>
              <a:rPr lang="he-IL" dirty="0" smtClean="0">
                <a:solidFill>
                  <a:srgbClr val="FFC000"/>
                </a:solidFill>
              </a:rPr>
              <a:t>לטהראן (בשנות ה- </a:t>
            </a:r>
            <a:r>
              <a:rPr lang="he-IL" dirty="0" smtClean="0">
                <a:solidFill>
                  <a:srgbClr val="FFC000"/>
                </a:solidFill>
              </a:rPr>
              <a:t>40, לאחר </a:t>
            </a:r>
            <a:r>
              <a:rPr lang="he-IL" dirty="0" smtClean="0">
                <a:solidFill>
                  <a:srgbClr val="FFC000"/>
                </a:solidFill>
              </a:rPr>
              <a:t>עלילת דם </a:t>
            </a:r>
            <a:r>
              <a:rPr lang="he-IL" dirty="0" smtClean="0">
                <a:solidFill>
                  <a:srgbClr val="FFC000"/>
                </a:solidFill>
              </a:rPr>
              <a:t>נוספת, ב- 1946), </a:t>
            </a:r>
            <a:r>
              <a:rPr lang="he-IL" dirty="0">
                <a:solidFill>
                  <a:srgbClr val="FFC000"/>
                </a:solidFill>
              </a:rPr>
              <a:t>מי </a:t>
            </a:r>
            <a:r>
              <a:rPr lang="he-IL" dirty="0" smtClean="0">
                <a:solidFill>
                  <a:srgbClr val="FFC000"/>
                </a:solidFill>
              </a:rPr>
              <a:t>לחו"ל (בעיקר בשנות ה-50, לגרמניה, איטליה, אנגליה, ארה"ב). ב- 1948 כ- 2500 יהודים ב-משהד, בערך מחצית מהשיא בעבר.</a:t>
            </a:r>
          </a:p>
          <a:p>
            <a:r>
              <a:rPr lang="he-IL" dirty="0" smtClean="0">
                <a:solidFill>
                  <a:srgbClr val="FFC000"/>
                </a:solidFill>
              </a:rPr>
              <a:t>יהודי איראן חשדו במשך שנים רבות כי יהודי משהד כולם התאסלמו, וסרבו לבוא עימם בקשרי נישואין ובכלל. רק לאחר ששני הרבנים הראשיים דאז, הרצוג ו-עוזיאל, הגיעו לאיראן ותחקרו ב-1935, היהודים הוכרו ככאלה ולא חויבו בגיור, אך החרמה </a:t>
            </a:r>
            <a:r>
              <a:rPr lang="he-IL" dirty="0" err="1" smtClean="0">
                <a:solidFill>
                  <a:srgbClr val="FFC000"/>
                </a:solidFill>
              </a:rPr>
              <a:t>מסויימת</a:t>
            </a:r>
            <a:r>
              <a:rPr lang="he-IL" dirty="0" smtClean="0">
                <a:solidFill>
                  <a:srgbClr val="FFC000"/>
                </a:solidFill>
              </a:rPr>
              <a:t> עוד נמשכה !!!</a:t>
            </a:r>
          </a:p>
          <a:p>
            <a:r>
              <a:rPr lang="he-IL" dirty="0" smtClean="0">
                <a:solidFill>
                  <a:srgbClr val="FFC000"/>
                </a:solidFill>
              </a:rPr>
              <a:t>מספר צאצאי האנוסים מוערך כיום בכ-20 אלף, בישראל ובעולם. נחשבים </a:t>
            </a:r>
            <a:r>
              <a:rPr lang="he-IL" u="sng" dirty="0" smtClean="0">
                <a:solidFill>
                  <a:srgbClr val="FFC000"/>
                </a:solidFill>
              </a:rPr>
              <a:t>כקהילה איכותית במיוחד </a:t>
            </a:r>
            <a:r>
              <a:rPr lang="he-IL" dirty="0" smtClean="0">
                <a:solidFill>
                  <a:srgbClr val="FFC000"/>
                </a:solidFill>
              </a:rPr>
              <a:t>!!!</a:t>
            </a:r>
          </a:p>
          <a:p>
            <a:r>
              <a:rPr lang="he-IL" dirty="0" smtClean="0">
                <a:solidFill>
                  <a:srgbClr val="FFC000"/>
                </a:solidFill>
              </a:rPr>
              <a:t>היהודים חיו ב-משהד כמעט 200 שנים, מחצית מהם </a:t>
            </a:r>
            <a:r>
              <a:rPr lang="he-IL" dirty="0" err="1" smtClean="0">
                <a:solidFill>
                  <a:srgbClr val="FFC000"/>
                </a:solidFill>
              </a:rPr>
              <a:t>באניסות</a:t>
            </a:r>
            <a:r>
              <a:rPr lang="he-IL" dirty="0" smtClean="0">
                <a:solidFill>
                  <a:srgbClr val="FFC000"/>
                </a:solidFill>
              </a:rPr>
              <a:t> </a:t>
            </a:r>
            <a:endParaRPr lang="he-IL" dirty="0">
              <a:solidFill>
                <a:srgbClr val="FFC000"/>
              </a:solidFill>
            </a:endParaRPr>
          </a:p>
          <a:p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412" y="1797545"/>
            <a:ext cx="1204912" cy="1085698"/>
          </a:xfrm>
          <a:prstGeom prst="rect">
            <a:avLst/>
          </a:prstGeom>
        </p:spPr>
      </p:pic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42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483768" y="452718"/>
            <a:ext cx="5133929" cy="739177"/>
          </a:xfrm>
        </p:spPr>
        <p:txBody>
          <a:bodyPr/>
          <a:lstStyle/>
          <a:p>
            <a:r>
              <a:rPr lang="he-IL" dirty="0" smtClean="0">
                <a:solidFill>
                  <a:srgbClr val="FF0000"/>
                </a:solidFill>
              </a:rPr>
              <a:t>הסיפור המשפחתי (א') 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9" name="מציין מיקום טקסט 8"/>
          <p:cNvSpPr>
            <a:spLocks noGrp="1"/>
          </p:cNvSpPr>
          <p:nvPr>
            <p:ph type="body" idx="1"/>
          </p:nvPr>
        </p:nvSpPr>
        <p:spPr>
          <a:xfrm>
            <a:off x="646111" y="1241484"/>
            <a:ext cx="3915423" cy="1223527"/>
          </a:xfrm>
        </p:spPr>
        <p:txBody>
          <a:bodyPr/>
          <a:lstStyle/>
          <a:p>
            <a:r>
              <a:rPr lang="he-IL" dirty="0" smtClean="0">
                <a:solidFill>
                  <a:srgbClr val="FFC000"/>
                </a:solidFill>
              </a:rPr>
              <a:t>מאיראן לעיראק, מעיראק לסוריה, מסוריה ללבנון, ומלבנון  לישראל</a:t>
            </a:r>
            <a:endParaRPr lang="he-IL" dirty="0">
              <a:solidFill>
                <a:srgbClr val="FFC000"/>
              </a:solidFill>
            </a:endParaRPr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4600"/>
            <a:ext cx="4211358" cy="3741738"/>
          </a:xfrm>
        </p:spPr>
      </p:pic>
      <p:sp>
        <p:nvSpPr>
          <p:cNvPr id="10" name="מציין מיקום טקסט 9"/>
          <p:cNvSpPr>
            <a:spLocks noGrp="1"/>
          </p:cNvSpPr>
          <p:nvPr>
            <p:ph type="body" sz="quarter" idx="3"/>
          </p:nvPr>
        </p:nvSpPr>
        <p:spPr>
          <a:xfrm>
            <a:off x="5654495" y="1898550"/>
            <a:ext cx="4396339" cy="576262"/>
          </a:xfrm>
        </p:spPr>
        <p:txBody>
          <a:bodyPr/>
          <a:lstStyle/>
          <a:p>
            <a:r>
              <a:rPr lang="he-IL" dirty="0" smtClean="0"/>
              <a:t>המסע של הסבים , בסבתות וההורים</a:t>
            </a:r>
            <a:endParaRPr lang="he-IL" dirty="0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4611758" y="2520574"/>
            <a:ext cx="6128431" cy="3741738"/>
          </a:xfrm>
        </p:spPr>
        <p:txBody>
          <a:bodyPr>
            <a:normAutofit fontScale="92500" lnSpcReduction="20000"/>
          </a:bodyPr>
          <a:lstStyle/>
          <a:p>
            <a:r>
              <a:rPr lang="he-IL" u="sng" dirty="0" smtClean="0">
                <a:solidFill>
                  <a:srgbClr val="FFC000"/>
                </a:solidFill>
              </a:rPr>
              <a:t>הורי האם</a:t>
            </a:r>
            <a:r>
              <a:rPr lang="he-IL" dirty="0" smtClean="0">
                <a:solidFill>
                  <a:srgbClr val="FFC000"/>
                </a:solidFill>
              </a:rPr>
              <a:t>: בריחה ממשהד ל-מרב בשלהי המאה ה-19, חזרה למשהד סביב 1917, עליה לארץ בין 1920 ל-1924, </a:t>
            </a:r>
            <a:r>
              <a:rPr lang="he-IL" u="sng" dirty="0" smtClean="0">
                <a:solidFill>
                  <a:srgbClr val="FFC000"/>
                </a:solidFill>
              </a:rPr>
              <a:t>עם סוס ועגלה. 4 שנים בדרך </a:t>
            </a:r>
            <a:r>
              <a:rPr lang="he-IL" dirty="0" smtClean="0">
                <a:solidFill>
                  <a:srgbClr val="FFC000"/>
                </a:solidFill>
              </a:rPr>
              <a:t>!!!</a:t>
            </a:r>
          </a:p>
          <a:p>
            <a:pPr marL="0" indent="0">
              <a:buNone/>
            </a:pPr>
            <a:r>
              <a:rPr lang="he-IL" dirty="0"/>
              <a:t> </a:t>
            </a:r>
            <a:r>
              <a:rPr lang="he-IL" dirty="0" smtClean="0"/>
              <a:t>     </a:t>
            </a:r>
            <a:r>
              <a:rPr lang="he-IL" u="sng" dirty="0" err="1" smtClean="0">
                <a:solidFill>
                  <a:srgbClr val="FFC000"/>
                </a:solidFill>
              </a:rPr>
              <a:t>אימי</a:t>
            </a:r>
            <a:r>
              <a:rPr lang="he-IL" dirty="0" smtClean="0">
                <a:solidFill>
                  <a:srgbClr val="FFC000"/>
                </a:solidFill>
              </a:rPr>
              <a:t> נולדה בדמשק, 1924, ובת מספר שבועות הגיעה לירושלים.</a:t>
            </a:r>
          </a:p>
          <a:p>
            <a:pPr marL="0" indent="0">
              <a:buNone/>
            </a:pPr>
            <a:r>
              <a:rPr lang="he-IL" dirty="0">
                <a:solidFill>
                  <a:srgbClr val="FFC000"/>
                </a:solidFill>
              </a:rPr>
              <a:t> </a:t>
            </a:r>
            <a:r>
              <a:rPr lang="he-IL" dirty="0" smtClean="0">
                <a:solidFill>
                  <a:srgbClr val="FFC000"/>
                </a:solidFill>
              </a:rPr>
              <a:t>    </a:t>
            </a:r>
            <a:r>
              <a:rPr lang="he-IL" u="sng" dirty="0" smtClean="0">
                <a:solidFill>
                  <a:srgbClr val="FFC000"/>
                </a:solidFill>
              </a:rPr>
              <a:t>אבי</a:t>
            </a:r>
            <a:r>
              <a:rPr lang="he-IL" dirty="0" smtClean="0">
                <a:solidFill>
                  <a:srgbClr val="FFC000"/>
                </a:solidFill>
              </a:rPr>
              <a:t>: עלה ב-1934, בנתיב המקובל. המסע ארך כמה חודשים. </a:t>
            </a:r>
            <a:r>
              <a:rPr lang="he-IL" dirty="0" smtClean="0">
                <a:solidFill>
                  <a:srgbClr val="FFC000"/>
                </a:solidFill>
              </a:rPr>
              <a:t>בעיקר  ב-</a:t>
            </a:r>
          </a:p>
          <a:p>
            <a:pPr marL="0" indent="0">
              <a:buNone/>
            </a:pPr>
            <a:r>
              <a:rPr lang="he-IL" dirty="0">
                <a:solidFill>
                  <a:srgbClr val="FFC000"/>
                </a:solidFill>
              </a:rPr>
              <a:t> </a:t>
            </a:r>
            <a:r>
              <a:rPr lang="he-IL" dirty="0" smtClean="0">
                <a:solidFill>
                  <a:srgbClr val="FFC000"/>
                </a:solidFill>
              </a:rPr>
              <a:t>   </a:t>
            </a:r>
            <a:r>
              <a:rPr lang="he-IL" dirty="0" smtClean="0">
                <a:solidFill>
                  <a:srgbClr val="FFC000"/>
                </a:solidFill>
              </a:rPr>
              <a:t>"טרמפים", לינה </a:t>
            </a:r>
            <a:r>
              <a:rPr lang="he-IL" dirty="0" smtClean="0">
                <a:solidFill>
                  <a:srgbClr val="FFC000"/>
                </a:solidFill>
              </a:rPr>
              <a:t>בבתי כנסת לאורך הדרך, ואירוח הקבילות היהודיות בכל </a:t>
            </a:r>
            <a:endParaRPr lang="he-IL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he-IL" dirty="0">
                <a:solidFill>
                  <a:srgbClr val="FFC000"/>
                </a:solidFill>
              </a:rPr>
              <a:t> </a:t>
            </a:r>
            <a:r>
              <a:rPr lang="he-IL" dirty="0" smtClean="0">
                <a:solidFill>
                  <a:srgbClr val="FFC000"/>
                </a:solidFill>
              </a:rPr>
              <a:t>    </a:t>
            </a:r>
            <a:r>
              <a:rPr lang="he-IL" dirty="0" smtClean="0">
                <a:solidFill>
                  <a:srgbClr val="FFC000"/>
                </a:solidFill>
              </a:rPr>
              <a:t>מקום</a:t>
            </a:r>
            <a:r>
              <a:rPr lang="he-IL" dirty="0" smtClean="0">
                <a:solidFill>
                  <a:srgbClr val="FFC000"/>
                </a:solidFill>
              </a:rPr>
              <a:t>. </a:t>
            </a:r>
            <a:r>
              <a:rPr lang="he-IL" dirty="0" smtClean="0">
                <a:solidFill>
                  <a:srgbClr val="FFC000"/>
                </a:solidFill>
              </a:rPr>
              <a:t>ללא  </a:t>
            </a:r>
            <a:r>
              <a:rPr lang="he-IL" dirty="0" smtClean="0">
                <a:solidFill>
                  <a:srgbClr val="FFC000"/>
                </a:solidFill>
              </a:rPr>
              <a:t>דרכון. עבודות מזדמנות למימון המשך המסע</a:t>
            </a:r>
            <a:r>
              <a:rPr lang="he-IL" dirty="0" smtClean="0">
                <a:solidFill>
                  <a:srgbClr val="FFC000"/>
                </a:solidFill>
              </a:rPr>
              <a:t>. הגעה מביירות </a:t>
            </a:r>
          </a:p>
          <a:p>
            <a:pPr marL="0" indent="0">
              <a:buNone/>
            </a:pPr>
            <a:r>
              <a:rPr lang="he-IL" dirty="0">
                <a:solidFill>
                  <a:srgbClr val="FFC000"/>
                </a:solidFill>
              </a:rPr>
              <a:t> </a:t>
            </a:r>
            <a:r>
              <a:rPr lang="he-IL" dirty="0" smtClean="0">
                <a:solidFill>
                  <a:srgbClr val="FFC000"/>
                </a:solidFill>
              </a:rPr>
              <a:t>    </a:t>
            </a:r>
            <a:r>
              <a:rPr lang="he-IL" dirty="0" smtClean="0">
                <a:solidFill>
                  <a:srgbClr val="FFC000"/>
                </a:solidFill>
              </a:rPr>
              <a:t>למטולה, משם לת"א, </a:t>
            </a:r>
            <a:r>
              <a:rPr lang="he-IL" dirty="0" err="1" smtClean="0">
                <a:solidFill>
                  <a:srgbClr val="FFC000"/>
                </a:solidFill>
              </a:rPr>
              <a:t>לביה"כ</a:t>
            </a:r>
            <a:r>
              <a:rPr lang="he-IL" dirty="0" smtClean="0">
                <a:solidFill>
                  <a:srgbClr val="FFC000"/>
                </a:solidFill>
              </a:rPr>
              <a:t> של יהודי משהד בשכונת </a:t>
            </a:r>
            <a:r>
              <a:rPr lang="he-IL" dirty="0" err="1" smtClean="0">
                <a:solidFill>
                  <a:srgbClr val="FFC000"/>
                </a:solidFill>
              </a:rPr>
              <a:t>שבזי</a:t>
            </a:r>
            <a:r>
              <a:rPr lang="he-IL" dirty="0" smtClean="0">
                <a:solidFill>
                  <a:srgbClr val="FFC000"/>
                </a:solidFill>
              </a:rPr>
              <a:t>. </a:t>
            </a:r>
            <a:endParaRPr lang="he-IL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he-IL" dirty="0">
                <a:solidFill>
                  <a:srgbClr val="FFC000"/>
                </a:solidFill>
              </a:rPr>
              <a:t> </a:t>
            </a:r>
            <a:r>
              <a:rPr lang="he-IL" dirty="0" smtClean="0">
                <a:solidFill>
                  <a:srgbClr val="FFC000"/>
                </a:solidFill>
              </a:rPr>
              <a:t>    העלה תוך חודשים את אחיו באותה דרך, </a:t>
            </a:r>
          </a:p>
          <a:p>
            <a:pPr marL="0" indent="0">
              <a:buNone/>
            </a:pPr>
            <a:r>
              <a:rPr lang="he-IL" dirty="0">
                <a:solidFill>
                  <a:srgbClr val="FFC000"/>
                </a:solidFill>
              </a:rPr>
              <a:t> </a:t>
            </a:r>
            <a:r>
              <a:rPr lang="he-IL" dirty="0" smtClean="0">
                <a:solidFill>
                  <a:srgbClr val="FFC000"/>
                </a:solidFill>
              </a:rPr>
              <a:t>    וכעבור שנה את הוריו ואחיותיו בדרך לגאלית, עם דרכון וויזה צרפתית , </a:t>
            </a:r>
          </a:p>
          <a:p>
            <a:pPr marL="0" indent="0">
              <a:buNone/>
            </a:pPr>
            <a:r>
              <a:rPr lang="he-IL" dirty="0">
                <a:solidFill>
                  <a:srgbClr val="FFC000"/>
                </a:solidFill>
              </a:rPr>
              <a:t> </a:t>
            </a:r>
            <a:r>
              <a:rPr lang="he-IL" dirty="0" smtClean="0">
                <a:solidFill>
                  <a:srgbClr val="FFC000"/>
                </a:solidFill>
              </a:rPr>
              <a:t>    שסידר </a:t>
            </a:r>
            <a:r>
              <a:rPr lang="he-IL" dirty="0" smtClean="0">
                <a:solidFill>
                  <a:srgbClr val="FFC000"/>
                </a:solidFill>
              </a:rPr>
              <a:t>יהודי משהדי שחי בישראל </a:t>
            </a:r>
            <a:r>
              <a:rPr lang="he-IL" dirty="0">
                <a:solidFill>
                  <a:srgbClr val="FFC000"/>
                </a:solidFill>
              </a:rPr>
              <a:t>ו</a:t>
            </a:r>
            <a:r>
              <a:rPr lang="he-IL" dirty="0" smtClean="0">
                <a:solidFill>
                  <a:srgbClr val="FFC000"/>
                </a:solidFill>
              </a:rPr>
              <a:t>עבד </a:t>
            </a:r>
            <a:r>
              <a:rPr lang="he-IL" dirty="0" smtClean="0">
                <a:solidFill>
                  <a:srgbClr val="FFC000"/>
                </a:solidFill>
              </a:rPr>
              <a:t>בקונסוליה הצרפתית. </a:t>
            </a:r>
            <a:endParaRPr lang="he-IL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he-IL" dirty="0">
                <a:solidFill>
                  <a:srgbClr val="FFC000"/>
                </a:solidFill>
              </a:rPr>
              <a:t> </a:t>
            </a:r>
            <a:r>
              <a:rPr lang="he-IL" dirty="0" smtClean="0">
                <a:solidFill>
                  <a:srgbClr val="FFC000"/>
                </a:solidFill>
              </a:rPr>
              <a:t>    </a:t>
            </a:r>
            <a:r>
              <a:rPr lang="he-IL" dirty="0" smtClean="0">
                <a:solidFill>
                  <a:srgbClr val="FFC000"/>
                </a:solidFill>
              </a:rPr>
              <a:t>המסע </a:t>
            </a:r>
            <a:r>
              <a:rPr lang="he-IL" dirty="0" smtClean="0">
                <a:solidFill>
                  <a:srgbClr val="FFC000"/>
                </a:solidFill>
              </a:rPr>
              <a:t>ארך </a:t>
            </a:r>
            <a:r>
              <a:rPr lang="he-IL" u="sng" dirty="0" smtClean="0">
                <a:solidFill>
                  <a:srgbClr val="FFC000"/>
                </a:solidFill>
              </a:rPr>
              <a:t>חצי שנה</a:t>
            </a:r>
            <a:r>
              <a:rPr lang="he-IL" dirty="0" smtClean="0">
                <a:solidFill>
                  <a:srgbClr val="FFC000"/>
                </a:solidFill>
              </a:rPr>
              <a:t>, </a:t>
            </a:r>
            <a:r>
              <a:rPr lang="he-IL" dirty="0" smtClean="0">
                <a:solidFill>
                  <a:srgbClr val="FFC000"/>
                </a:solidFill>
              </a:rPr>
              <a:t> עם </a:t>
            </a:r>
            <a:r>
              <a:rPr lang="he-IL" dirty="0" smtClean="0">
                <a:solidFill>
                  <a:srgbClr val="FFC000"/>
                </a:solidFill>
              </a:rPr>
              <a:t>תלאות רבות. </a:t>
            </a:r>
            <a:endParaRPr lang="he-IL" dirty="0">
              <a:solidFill>
                <a:srgbClr val="FFC000"/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66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40959" y="-22795"/>
            <a:ext cx="8141369" cy="745957"/>
          </a:xfrm>
        </p:spPr>
        <p:txBody>
          <a:bodyPr/>
          <a:lstStyle/>
          <a:p>
            <a:r>
              <a:rPr lang="he-IL" dirty="0" smtClean="0">
                <a:solidFill>
                  <a:srgbClr val="FF0000"/>
                </a:solidFill>
              </a:rPr>
              <a:t>הסיפור המשפחתי ב': </a:t>
            </a:r>
            <a:r>
              <a:rPr lang="he-IL" dirty="0" smtClean="0">
                <a:solidFill>
                  <a:srgbClr val="FF0000"/>
                </a:solidFill>
              </a:rPr>
              <a:t>צילום </a:t>
            </a:r>
            <a:r>
              <a:rPr lang="he-IL" dirty="0" smtClean="0">
                <a:solidFill>
                  <a:srgbClr val="FF0000"/>
                </a:solidFill>
              </a:rPr>
              <a:t>מדרכון המסע 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005263" y="1644317"/>
            <a:ext cx="5598696" cy="3914744"/>
          </a:xfrm>
        </p:spPr>
        <p:txBody>
          <a:bodyPr>
            <a:normAutofit/>
          </a:bodyPr>
          <a:lstStyle/>
          <a:p>
            <a:endParaRPr lang="he-IL" dirty="0"/>
          </a:p>
          <a:p>
            <a:endParaRPr lang="he-IL" dirty="0"/>
          </a:p>
          <a:p>
            <a:pPr marL="0" indent="0">
              <a:buNone/>
            </a:pPr>
            <a:r>
              <a:rPr lang="he-IL" sz="9600" dirty="0" smtClean="0">
                <a:solidFill>
                  <a:srgbClr val="FF0000"/>
                </a:solidFill>
              </a:rPr>
              <a:t>    </a:t>
            </a:r>
            <a:endParaRPr lang="he-IL" sz="4100" dirty="0">
              <a:solidFill>
                <a:srgbClr val="FFC000"/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44252" y="621390"/>
            <a:ext cx="3807297" cy="539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91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26632" y="425116"/>
            <a:ext cx="6527077" cy="938463"/>
          </a:xfrm>
        </p:spPr>
        <p:txBody>
          <a:bodyPr/>
          <a:lstStyle/>
          <a:p>
            <a:r>
              <a:rPr lang="he-IL" dirty="0" smtClean="0">
                <a:solidFill>
                  <a:srgbClr val="FF0000"/>
                </a:solidFill>
              </a:rPr>
              <a:t>המאפיין את צאצאי האנוסים 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954505" y="1580148"/>
            <a:ext cx="7756359" cy="3914744"/>
          </a:xfrm>
        </p:spPr>
        <p:txBody>
          <a:bodyPr>
            <a:normAutofit fontScale="77500" lnSpcReduction="20000"/>
          </a:bodyPr>
          <a:lstStyle/>
          <a:p>
            <a:endParaRPr lang="he-IL" dirty="0"/>
          </a:p>
          <a:p>
            <a:pPr marL="0" indent="0">
              <a:buNone/>
            </a:pPr>
            <a:r>
              <a:rPr lang="he-IL" sz="9600" dirty="0" smtClean="0">
                <a:solidFill>
                  <a:srgbClr val="FF0000"/>
                </a:solidFill>
              </a:rPr>
              <a:t>   לכידות</a:t>
            </a:r>
          </a:p>
          <a:p>
            <a:pPr marL="0" indent="0">
              <a:buNone/>
            </a:pPr>
            <a:r>
              <a:rPr lang="he-IL" sz="4100" dirty="0" smtClean="0"/>
              <a:t>לא רק חוש מסחרי וטיפוח השכלה...</a:t>
            </a:r>
          </a:p>
          <a:p>
            <a:pPr marL="0" indent="0">
              <a:buNone/>
            </a:pPr>
            <a:r>
              <a:rPr lang="he-IL" sz="4100" dirty="0">
                <a:solidFill>
                  <a:srgbClr val="FFC000"/>
                </a:solidFill>
              </a:rPr>
              <a:t> </a:t>
            </a:r>
            <a:endParaRPr lang="he-IL" sz="4100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he-IL" sz="4100" dirty="0" smtClean="0">
                <a:solidFill>
                  <a:srgbClr val="FFC000"/>
                </a:solidFill>
              </a:rPr>
              <a:t>"טיפ" לצעירים : זהו </a:t>
            </a:r>
            <a:r>
              <a:rPr lang="he-IL" sz="4100" u="sng" dirty="0" smtClean="0">
                <a:solidFill>
                  <a:srgbClr val="FFC000"/>
                </a:solidFill>
              </a:rPr>
              <a:t>בכנות</a:t>
            </a:r>
            <a:r>
              <a:rPr lang="he-IL" sz="4100" dirty="0" smtClean="0">
                <a:solidFill>
                  <a:srgbClr val="FFC000"/>
                </a:solidFill>
              </a:rPr>
              <a:t> את  </a:t>
            </a:r>
            <a:r>
              <a:rPr lang="he-IL" sz="4100" u="sng" dirty="0" err="1" smtClean="0">
                <a:solidFill>
                  <a:srgbClr val="FFC000"/>
                </a:solidFill>
              </a:rPr>
              <a:t>החוזקות</a:t>
            </a:r>
            <a:r>
              <a:rPr lang="he-IL" sz="4100" dirty="0" smtClean="0">
                <a:solidFill>
                  <a:srgbClr val="FFC000"/>
                </a:solidFill>
              </a:rPr>
              <a:t> שלכם, </a:t>
            </a:r>
            <a:r>
              <a:rPr lang="he-IL" sz="4100" u="sng" dirty="0" smtClean="0">
                <a:solidFill>
                  <a:srgbClr val="FFC000"/>
                </a:solidFill>
              </a:rPr>
              <a:t>תבססו</a:t>
            </a:r>
            <a:r>
              <a:rPr lang="he-IL" sz="4100" dirty="0" smtClean="0">
                <a:solidFill>
                  <a:srgbClr val="FFC000"/>
                </a:solidFill>
              </a:rPr>
              <a:t> אותן בלימודים והתנסות, ותשאפו להתקדם </a:t>
            </a:r>
            <a:r>
              <a:rPr lang="he-IL" sz="4100" u="sng" dirty="0" smtClean="0">
                <a:solidFill>
                  <a:srgbClr val="FFC000"/>
                </a:solidFill>
              </a:rPr>
              <a:t>במידה</a:t>
            </a:r>
            <a:r>
              <a:rPr lang="he-IL" sz="4100" dirty="0" smtClean="0">
                <a:solidFill>
                  <a:srgbClr val="FFC000"/>
                </a:solidFill>
              </a:rPr>
              <a:t> התואמת </a:t>
            </a:r>
            <a:r>
              <a:rPr lang="he-IL" sz="4100" u="sng" dirty="0" smtClean="0">
                <a:solidFill>
                  <a:srgbClr val="FFC000"/>
                </a:solidFill>
              </a:rPr>
              <a:t>לאישיותכם</a:t>
            </a:r>
            <a:r>
              <a:rPr lang="he-IL" sz="4100" dirty="0" smtClean="0">
                <a:solidFill>
                  <a:srgbClr val="FFC000"/>
                </a:solidFill>
              </a:rPr>
              <a:t>. </a:t>
            </a:r>
            <a:endParaRPr lang="he-IL" sz="4100" dirty="0">
              <a:solidFill>
                <a:srgbClr val="FFC000"/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41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יונים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2881</TotalTime>
  <Words>769</Words>
  <Application>Microsoft Office PowerPoint</Application>
  <PresentationFormat>מסך רחב</PresentationFormat>
  <Paragraphs>59</Paragraphs>
  <Slides>7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Gothic</vt:lpstr>
      <vt:lpstr>Times New Roman</vt:lpstr>
      <vt:lpstr>Wingdings 3</vt:lpstr>
      <vt:lpstr>יונים</vt:lpstr>
      <vt:lpstr>קהילת אנוסי משהד –  מבט אישי </vt:lpstr>
      <vt:lpstr>הרקע להגעת יהודים לעיר משהד ולאניסות</vt:lpstr>
      <vt:lpstr>החיים ב-משהד כמוסלמים לכאורה </vt:lpstr>
      <vt:lpstr>חזרה לחיים תקינים </vt:lpstr>
      <vt:lpstr>הסיפור המשפחתי (א') </vt:lpstr>
      <vt:lpstr>הסיפור המשפחתי ב': צילום מדרכון המסע </vt:lpstr>
      <vt:lpstr>המאפיין את צאצאי האנוסים </vt:lpstr>
    </vt:vector>
  </TitlesOfParts>
  <Company>Yaron'S Team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קהילת אנוסי משהד –  מבט אישי</dc:title>
  <dc:creator>pc1</dc:creator>
  <cp:lastModifiedBy>pc1</cp:lastModifiedBy>
  <cp:revision>21</cp:revision>
  <dcterms:created xsi:type="dcterms:W3CDTF">2021-11-17T17:47:23Z</dcterms:created>
  <dcterms:modified xsi:type="dcterms:W3CDTF">2021-12-01T18:56:48Z</dcterms:modified>
</cp:coreProperties>
</file>